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83" r:id="rId3"/>
    <p:sldId id="285" r:id="rId4"/>
    <p:sldId id="273" r:id="rId5"/>
    <p:sldId id="274" r:id="rId6"/>
    <p:sldId id="275" r:id="rId7"/>
    <p:sldId id="276" r:id="rId8"/>
    <p:sldId id="277" r:id="rId9"/>
    <p:sldId id="278" r:id="rId10"/>
    <p:sldId id="286" r:id="rId11"/>
    <p:sldId id="279" r:id="rId12"/>
    <p:sldId id="280" r:id="rId13"/>
    <p:sldId id="281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F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6976F-72FC-4B5C-985B-882E4415EC7A}" v="364" dt="2026-01-22T19:04:07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1"/>
  </p:normalViewPr>
  <p:slideViewPr>
    <p:cSldViewPr snapToGrid="0">
      <p:cViewPr varScale="1">
        <p:scale>
          <a:sx n="100" d="100"/>
          <a:sy n="100" d="100"/>
        </p:scale>
        <p:origin x="176" y="4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essa Chambers" userId="17bd4a7841d443ba" providerId="LiveId" clId="{B30B7E5F-9EE5-4DAA-B423-232BDEDDFC29}"/>
    <pc:docChg chg="custSel addSld delSld modSld">
      <pc:chgData name="Teressa Chambers" userId="17bd4a7841d443ba" providerId="LiveId" clId="{B30B7E5F-9EE5-4DAA-B423-232BDEDDFC29}" dt="2026-01-30T18:22:24.418" v="408" actId="47"/>
      <pc:docMkLst>
        <pc:docMk/>
      </pc:docMkLst>
      <pc:sldChg chg="addSp modSp mod addAnim delAnim modAnim">
        <pc:chgData name="Teressa Chambers" userId="17bd4a7841d443ba" providerId="LiveId" clId="{B30B7E5F-9EE5-4DAA-B423-232BDEDDFC29}" dt="2026-01-22T16:51:51.404" v="371"/>
        <pc:sldMkLst>
          <pc:docMk/>
          <pc:sldMk cId="225666214" sldId="273"/>
        </pc:sldMkLst>
        <pc:spChg chg="add mod">
          <ac:chgData name="Teressa Chambers" userId="17bd4a7841d443ba" providerId="LiveId" clId="{B30B7E5F-9EE5-4DAA-B423-232BDEDDFC29}" dt="2026-01-22T16:51:41.592" v="370" actId="208"/>
          <ac:spMkLst>
            <pc:docMk/>
            <pc:sldMk cId="225666214" sldId="273"/>
            <ac:spMk id="3" creationId="{825FE366-4A2A-24F4-39AB-5641F550ACAC}"/>
          </ac:spMkLst>
        </pc:spChg>
      </pc:sldChg>
      <pc:sldChg chg="modAnim">
        <pc:chgData name="Teressa Chambers" userId="17bd4a7841d443ba" providerId="LiveId" clId="{B30B7E5F-9EE5-4DAA-B423-232BDEDDFC29}" dt="2026-01-20T16:13:00.977" v="3"/>
        <pc:sldMkLst>
          <pc:docMk/>
          <pc:sldMk cId="1614973429" sldId="278"/>
        </pc:sldMkLst>
      </pc:sldChg>
      <pc:sldChg chg="mod modShow">
        <pc:chgData name="Teressa Chambers" userId="17bd4a7841d443ba" providerId="LiveId" clId="{B30B7E5F-9EE5-4DAA-B423-232BDEDDFC29}" dt="2026-01-22T16:37:44.589" v="367" actId="729"/>
        <pc:sldMkLst>
          <pc:docMk/>
          <pc:sldMk cId="3004676137" sldId="282"/>
        </pc:sldMkLst>
      </pc:sldChg>
      <pc:sldChg chg="modSp mod modAnim modShow">
        <pc:chgData name="Teressa Chambers" userId="17bd4a7841d443ba" providerId="LiveId" clId="{B30B7E5F-9EE5-4DAA-B423-232BDEDDFC29}" dt="2026-01-22T16:36:58.612" v="366" actId="20577"/>
        <pc:sldMkLst>
          <pc:docMk/>
          <pc:sldMk cId="3697349679" sldId="283"/>
        </pc:sldMkLst>
        <pc:spChg chg="mod">
          <ac:chgData name="Teressa Chambers" userId="17bd4a7841d443ba" providerId="LiveId" clId="{B30B7E5F-9EE5-4DAA-B423-232BDEDDFC29}" dt="2026-01-21T21:40:10.946" v="64" actId="20577"/>
          <ac:spMkLst>
            <pc:docMk/>
            <pc:sldMk cId="3697349679" sldId="283"/>
            <ac:spMk id="2" creationId="{685CB76F-03CB-4724-4660-04BDDC9F026D}"/>
          </ac:spMkLst>
        </pc:spChg>
        <pc:spChg chg="mod">
          <ac:chgData name="Teressa Chambers" userId="17bd4a7841d443ba" providerId="LiveId" clId="{B30B7E5F-9EE5-4DAA-B423-232BDEDDFC29}" dt="2026-01-22T16:36:58.612" v="366" actId="20577"/>
          <ac:spMkLst>
            <pc:docMk/>
            <pc:sldMk cId="3697349679" sldId="283"/>
            <ac:spMk id="5" creationId="{A4436E46-12E9-B0DB-4135-DA5C17ADF152}"/>
          </ac:spMkLst>
        </pc:spChg>
      </pc:sldChg>
      <pc:sldChg chg="mod modAnim modShow">
        <pc:chgData name="Teressa Chambers" userId="17bd4a7841d443ba" providerId="LiveId" clId="{B30B7E5F-9EE5-4DAA-B423-232BDEDDFC29}" dt="2026-01-22T19:04:07.774" v="407"/>
        <pc:sldMkLst>
          <pc:docMk/>
          <pc:sldMk cId="1952691889" sldId="285"/>
        </pc:sldMkLst>
      </pc:sldChg>
      <pc:sldChg chg="addSp modSp add del mod modNotes">
        <pc:chgData name="Teressa Chambers" userId="17bd4a7841d443ba" providerId="LiveId" clId="{B30B7E5F-9EE5-4DAA-B423-232BDEDDFC29}" dt="2026-01-30T18:22:24.418" v="408" actId="47"/>
        <pc:sldMkLst>
          <pc:docMk/>
          <pc:sldMk cId="756016411" sldId="287"/>
        </pc:sldMkLst>
      </pc:sldChg>
      <pc:sldChg chg="addSp modSp add del mod modNotes">
        <pc:chgData name="Teressa Chambers" userId="17bd4a7841d443ba" providerId="LiveId" clId="{B30B7E5F-9EE5-4DAA-B423-232BDEDDFC29}" dt="2026-01-30T18:22:24.418" v="408" actId="47"/>
        <pc:sldMkLst>
          <pc:docMk/>
          <pc:sldMk cId="1515801357" sldId="288"/>
        </pc:sldMkLst>
      </pc:sldChg>
      <pc:sldChg chg="addSp modSp add del mod modNotes">
        <pc:chgData name="Teressa Chambers" userId="17bd4a7841d443ba" providerId="LiveId" clId="{B30B7E5F-9EE5-4DAA-B423-232BDEDDFC29}" dt="2026-01-30T18:22:24.418" v="408" actId="47"/>
        <pc:sldMkLst>
          <pc:docMk/>
          <pc:sldMk cId="296618080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395FF-90D8-4804-B5DD-537C227DF3C2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677AF-E9BC-4D5B-ADD7-BCFAF54A0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9790671" y="4546233"/>
            <a:ext cx="2255229" cy="2310064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6724671" y="0"/>
            <a:ext cx="5085429" cy="5118803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098667" y="2151751"/>
            <a:ext cx="56740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4000" cy="9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981C24B8-D057-4DA8-ABAA-3BC62143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4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3D3C-64AC-EC16-EC30-3879566D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00674-6BEA-CE23-C11D-999915EDD7D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81C24B8-D057-4DA8-ABAA-3BC62143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5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81C24B8-D057-4DA8-ABAA-3BC62143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8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81C24B8-D057-4DA8-ABAA-3BC62143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8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6" name="Google Shape;156;p1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81C24B8-D057-4DA8-ABAA-3BC62143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9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9155619" y="1741"/>
            <a:ext cx="3023268" cy="346892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981C24B8-D057-4DA8-ABAA-3BC62143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21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81C24B8-D057-4DA8-ABAA-3BC62143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21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951164" y="5129492"/>
            <a:ext cx="1100523" cy="1100523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8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81C24B8-D057-4DA8-ABAA-3BC62143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5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69" y="5465600"/>
            <a:ext cx="12192048" cy="13924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3" name="Google Shape;313;p23"/>
          <p:cNvSpPr txBox="1">
            <a:spLocks noGrp="1"/>
          </p:cNvSpPr>
          <p:nvPr>
            <p:ph type="title" hasCustomPrompt="1"/>
          </p:nvPr>
        </p:nvSpPr>
        <p:spPr>
          <a:xfrm>
            <a:off x="1851500" y="1030300"/>
            <a:ext cx="8489200" cy="24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200" cy="1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5" name="Google Shape;315;p2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981C24B8-D057-4DA8-ABAA-3BC62143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0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81C24B8-D057-4DA8-ABAA-3BC62143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5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981C24B8-D057-4DA8-ABAA-3BC62143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809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0.jp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svg"/><Relationship Id="rId18" Type="http://schemas.openxmlformats.org/officeDocument/2006/relationships/image" Target="../media/image25.png"/><Relationship Id="rId3" Type="http://schemas.openxmlformats.org/officeDocument/2006/relationships/image" Target="../media/image12.svg"/><Relationship Id="rId7" Type="http://schemas.openxmlformats.org/officeDocument/2006/relationships/image" Target="../media/image20.svg"/><Relationship Id="rId12" Type="http://schemas.openxmlformats.org/officeDocument/2006/relationships/image" Target="../media/image27.png"/><Relationship Id="rId17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4.svg"/><Relationship Id="rId15" Type="http://schemas.openxmlformats.org/officeDocument/2006/relationships/image" Target="../media/image30.svg"/><Relationship Id="rId10" Type="http://schemas.openxmlformats.org/officeDocument/2006/relationships/image" Target="../media/image23.png"/><Relationship Id="rId19" Type="http://schemas.openxmlformats.org/officeDocument/2006/relationships/image" Target="../media/image26.svg"/><Relationship Id="rId4" Type="http://schemas.openxmlformats.org/officeDocument/2006/relationships/image" Target="../media/image13.png"/><Relationship Id="rId9" Type="http://schemas.openxmlformats.org/officeDocument/2006/relationships/image" Target="../media/image22.sv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svg"/><Relationship Id="rId18" Type="http://schemas.openxmlformats.org/officeDocument/2006/relationships/image" Target="../media/image37.svg"/><Relationship Id="rId3" Type="http://schemas.openxmlformats.org/officeDocument/2006/relationships/image" Target="../media/image12.svg"/><Relationship Id="rId7" Type="http://schemas.openxmlformats.org/officeDocument/2006/relationships/image" Target="../media/image20.svg"/><Relationship Id="rId12" Type="http://schemas.openxmlformats.org/officeDocument/2006/relationships/image" Target="../media/image27.png"/><Relationship Id="rId17" Type="http://schemas.openxmlformats.org/officeDocument/2006/relationships/image" Target="../media/image36.png"/><Relationship Id="rId2" Type="http://schemas.openxmlformats.org/officeDocument/2006/relationships/image" Target="../media/image11.png"/><Relationship Id="rId16" Type="http://schemas.openxmlformats.org/officeDocument/2006/relationships/image" Target="../media/image35.jpe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4.svg"/><Relationship Id="rId15" Type="http://schemas.openxmlformats.org/officeDocument/2006/relationships/image" Target="../media/image30.svg"/><Relationship Id="rId10" Type="http://schemas.openxmlformats.org/officeDocument/2006/relationships/image" Target="../media/image23.png"/><Relationship Id="rId19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2.sv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C93C-0750-8892-DE90-86DBEEABD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667" y="1800225"/>
            <a:ext cx="5511995" cy="2848726"/>
          </a:xfrm>
        </p:spPr>
        <p:txBody>
          <a:bodyPr>
            <a:normAutofit/>
          </a:bodyPr>
          <a:lstStyle/>
          <a:p>
            <a:r>
              <a:rPr lang="en-US" dirty="0"/>
              <a:t>Topic 4:</a:t>
            </a:r>
            <a:br>
              <a:rPr lang="en-US" dirty="0"/>
            </a:br>
            <a:r>
              <a:rPr lang="en-US" dirty="0"/>
              <a:t>Examining Numerical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A0F3-8656-2BD0-E7EE-418D0C96B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667" y="4795066"/>
            <a:ext cx="8188208" cy="160573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STOR 155: Introduction to Data Models and Inference</a:t>
            </a:r>
          </a:p>
          <a:p>
            <a:pPr>
              <a:spcAft>
                <a:spcPts val="600"/>
              </a:spcAft>
            </a:pPr>
            <a:r>
              <a:rPr lang="en-US" dirty="0"/>
              <a:t>Dr. Teressa Bergland</a:t>
            </a:r>
          </a:p>
          <a:p>
            <a:pPr>
              <a:spcAft>
                <a:spcPts val="600"/>
              </a:spcAft>
            </a:pPr>
            <a:r>
              <a:rPr lang="en-US" dirty="0"/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385340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B77B-D072-C880-F123-6B7E67CB9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060E-77F0-474A-C387-FF4242188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Describing Distributions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CFA5F5F-41CA-BB2B-526F-AD91EA47C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12499"/>
            <a:ext cx="9634450" cy="5002625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4 Key Characteristics: </a:t>
            </a:r>
          </a:p>
          <a:p>
            <a:pPr>
              <a:spcBef>
                <a:spcPts val="400"/>
              </a:spcBef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Shape</a:t>
            </a:r>
          </a:p>
          <a:p>
            <a:pPr>
              <a:spcBef>
                <a:spcPts val="400"/>
              </a:spcBef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Center</a:t>
            </a:r>
          </a:p>
          <a:p>
            <a:pPr>
              <a:spcBef>
                <a:spcPts val="400"/>
              </a:spcBef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Spread</a:t>
            </a:r>
          </a:p>
          <a:p>
            <a:pPr>
              <a:spcBef>
                <a:spcPts val="400"/>
              </a:spcBef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Outliers</a:t>
            </a:r>
          </a:p>
        </p:txBody>
      </p:sp>
      <p:pic>
        <p:nvPicPr>
          <p:cNvPr id="8" name="Picture 7" descr="A graph of a graph showing the growth of earthquake&#10;&#10;AI-generated content may be incorrect.">
            <a:extLst>
              <a:ext uri="{FF2B5EF4-FFF2-40B4-BE49-F238E27FC236}">
                <a16:creationId xmlns:a16="http://schemas.microsoft.com/office/drawing/2014/main" id="{9FC5DD7B-1C51-C7E4-78C7-E8753E165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1" r="33645"/>
          <a:stretch>
            <a:fillRect/>
          </a:stretch>
        </p:blipFill>
        <p:spPr>
          <a:xfrm>
            <a:off x="7795298" y="2480296"/>
            <a:ext cx="3217931" cy="1929726"/>
          </a:xfrm>
          <a:prstGeom prst="rect">
            <a:avLst/>
          </a:prstGeom>
        </p:spPr>
      </p:pic>
      <p:pic>
        <p:nvPicPr>
          <p:cNvPr id="9" name="Picture 8" descr="A graph of a graph showing the growth of earthquake&#10;&#10;AI-generated content may be incorrect.">
            <a:extLst>
              <a:ext uri="{FF2B5EF4-FFF2-40B4-BE49-F238E27FC236}">
                <a16:creationId xmlns:a16="http://schemas.microsoft.com/office/drawing/2014/main" id="{8F98087F-FC00-936B-027F-FBE8A1F8A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82"/>
          <a:stretch>
            <a:fillRect/>
          </a:stretch>
        </p:blipFill>
        <p:spPr>
          <a:xfrm>
            <a:off x="7795299" y="465710"/>
            <a:ext cx="3172821" cy="1929726"/>
          </a:xfrm>
          <a:prstGeom prst="rect">
            <a:avLst/>
          </a:prstGeom>
        </p:spPr>
      </p:pic>
      <p:pic>
        <p:nvPicPr>
          <p:cNvPr id="10" name="Picture 9" descr="A graph of a graph showing the growth of earthquake&#10;&#10;AI-generated content may be incorrect.">
            <a:extLst>
              <a:ext uri="{FF2B5EF4-FFF2-40B4-BE49-F238E27FC236}">
                <a16:creationId xmlns:a16="http://schemas.microsoft.com/office/drawing/2014/main" id="{83934D53-C568-F6E1-3414-F032C5812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9"/>
          <a:stretch>
            <a:fillRect/>
          </a:stretch>
        </p:blipFill>
        <p:spPr>
          <a:xfrm>
            <a:off x="7795298" y="4570481"/>
            <a:ext cx="3217930" cy="196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68D7F-1357-2EDB-546D-1FEE26963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B879-09C9-4574-8FFB-97ABB6B3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Birthday Party!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774624D-842D-0A1B-711C-924E60A7F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12499"/>
            <a:ext cx="9634450" cy="5002625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A birthday party has 9 attendees of the following ages: </a:t>
            </a:r>
          </a:p>
          <a:p>
            <a:pPr marL="194729" indent="0" algn="ctr">
              <a:spcBef>
                <a:spcPts val="400"/>
              </a:spcBef>
              <a:buNone/>
            </a:pPr>
            <a:r>
              <a:rPr lang="en-US" sz="3200" b="1" dirty="0"/>
              <a:t>7, 1, 3, 4, 4, 6, 3, 5, 3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Notation</a:t>
            </a:r>
          </a:p>
          <a:p>
            <a:pPr>
              <a:spcBef>
                <a:spcPts val="400"/>
              </a:spcBef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Measures of Center</a:t>
            </a:r>
          </a:p>
          <a:p>
            <a:pPr>
              <a:spcBef>
                <a:spcPts val="400"/>
              </a:spcBef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Effect of Outliers</a:t>
            </a:r>
          </a:p>
          <a:p>
            <a:pPr>
              <a:spcBef>
                <a:spcPts val="400"/>
              </a:spcBef>
            </a:pPr>
            <a:endParaRPr lang="en-US" sz="2400" dirty="0"/>
          </a:p>
        </p:txBody>
      </p:sp>
      <p:pic>
        <p:nvPicPr>
          <p:cNvPr id="4" name="Picture 3" descr="Portrait of confident woman">
            <a:extLst>
              <a:ext uri="{FF2B5EF4-FFF2-40B4-BE49-F238E27FC236}">
                <a16:creationId xmlns:a16="http://schemas.microsoft.com/office/drawing/2014/main" id="{34866D8A-5727-6300-E9A0-EBA070941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2" y="3429000"/>
            <a:ext cx="3728798" cy="29815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AD83CB-DB18-4F5F-50B1-2EC8B112CB17}"/>
              </a:ext>
            </a:extLst>
          </p:cNvPr>
          <p:cNvSpPr txBox="1"/>
          <p:nvPr/>
        </p:nvSpPr>
        <p:spPr>
          <a:xfrm>
            <a:off x="5875446" y="4674622"/>
            <a:ext cx="1360357" cy="640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4729" marR="0" lvl="0" indent="0" algn="ctr" defTabSz="914400" rtl="0" eaLnBrk="1" fontAlgn="auto" latinLnBrk="0" hangingPunct="1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…</a:t>
            </a:r>
            <a:r>
              <a:rPr lang="en-US" sz="3200" b="1" kern="0" dirty="0">
                <a:solidFill>
                  <a:srgbClr val="424242"/>
                </a:solidFill>
                <a:latin typeface="Nunito"/>
                <a:sym typeface="Nunito"/>
              </a:rPr>
              <a:t>64?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17" name="Graphic 16" descr="Balloons with solid fill">
            <a:extLst>
              <a:ext uri="{FF2B5EF4-FFF2-40B4-BE49-F238E27FC236}">
                <a16:creationId xmlns:a16="http://schemas.microsoft.com/office/drawing/2014/main" id="{8100288D-2844-72DA-45A5-8E2837923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50" y="2068643"/>
            <a:ext cx="1376450" cy="1376450"/>
          </a:xfrm>
          <a:prstGeom prst="rect">
            <a:avLst/>
          </a:prstGeom>
        </p:spPr>
      </p:pic>
      <p:pic>
        <p:nvPicPr>
          <p:cNvPr id="19" name="Graphic 18" descr="Streamers with solid fill">
            <a:extLst>
              <a:ext uri="{FF2B5EF4-FFF2-40B4-BE49-F238E27FC236}">
                <a16:creationId xmlns:a16="http://schemas.microsoft.com/office/drawing/2014/main" id="{EF8C7736-F688-81D8-D1F1-E064CB656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5246" y="577457"/>
            <a:ext cx="914400" cy="914400"/>
          </a:xfrm>
          <a:prstGeom prst="rect">
            <a:avLst/>
          </a:prstGeom>
        </p:spPr>
      </p:pic>
      <p:pic>
        <p:nvPicPr>
          <p:cNvPr id="20" name="Graphic 19" descr="Balloons with solid fill">
            <a:extLst>
              <a:ext uri="{FF2B5EF4-FFF2-40B4-BE49-F238E27FC236}">
                <a16:creationId xmlns:a16="http://schemas.microsoft.com/office/drawing/2014/main" id="{C20264F9-A5BA-1BD8-E123-0E980B6BA5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12491" y="2875367"/>
            <a:ext cx="1376450" cy="1376450"/>
          </a:xfrm>
          <a:prstGeom prst="rect">
            <a:avLst/>
          </a:prstGeom>
        </p:spPr>
      </p:pic>
      <p:pic>
        <p:nvPicPr>
          <p:cNvPr id="22" name="Graphic 21" descr="Present outline">
            <a:extLst>
              <a:ext uri="{FF2B5EF4-FFF2-40B4-BE49-F238E27FC236}">
                <a16:creationId xmlns:a16="http://schemas.microsoft.com/office/drawing/2014/main" id="{62D26772-1715-3E8F-26DB-216EFB4EB2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6570" y="5330765"/>
            <a:ext cx="1170419" cy="1170419"/>
          </a:xfrm>
          <a:prstGeom prst="rect">
            <a:avLst/>
          </a:prstGeom>
        </p:spPr>
      </p:pic>
      <p:pic>
        <p:nvPicPr>
          <p:cNvPr id="24" name="Graphic 23" descr="Present with solid fill">
            <a:extLst>
              <a:ext uri="{FF2B5EF4-FFF2-40B4-BE49-F238E27FC236}">
                <a16:creationId xmlns:a16="http://schemas.microsoft.com/office/drawing/2014/main" id="{3FE6E757-72AA-0EAD-1BCC-C727F32ADB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4233" y="5142445"/>
            <a:ext cx="1268076" cy="1268076"/>
          </a:xfrm>
          <a:prstGeom prst="rect">
            <a:avLst/>
          </a:prstGeom>
        </p:spPr>
      </p:pic>
      <p:pic>
        <p:nvPicPr>
          <p:cNvPr id="25" name="Graphic 24" descr="Balloons with solid fill">
            <a:extLst>
              <a:ext uri="{FF2B5EF4-FFF2-40B4-BE49-F238E27FC236}">
                <a16:creationId xmlns:a16="http://schemas.microsoft.com/office/drawing/2014/main" id="{BE18D0F0-1A94-C80C-83FE-C1D2A99DB2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27539" y="356816"/>
            <a:ext cx="1376450" cy="1376450"/>
          </a:xfrm>
          <a:prstGeom prst="rect">
            <a:avLst/>
          </a:prstGeom>
        </p:spPr>
      </p:pic>
      <p:pic>
        <p:nvPicPr>
          <p:cNvPr id="26" name="Graphic 25" descr="Balloons with solid fill">
            <a:extLst>
              <a:ext uri="{FF2B5EF4-FFF2-40B4-BE49-F238E27FC236}">
                <a16:creationId xmlns:a16="http://schemas.microsoft.com/office/drawing/2014/main" id="{368686DB-7B53-4AC0-4301-26AF5A92DA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01074" y="336049"/>
            <a:ext cx="1376450" cy="1376450"/>
          </a:xfrm>
          <a:prstGeom prst="rect">
            <a:avLst/>
          </a:prstGeom>
        </p:spPr>
      </p:pic>
      <p:pic>
        <p:nvPicPr>
          <p:cNvPr id="27" name="Graphic 26" descr="Balloons with solid fill">
            <a:extLst>
              <a:ext uri="{FF2B5EF4-FFF2-40B4-BE49-F238E27FC236}">
                <a16:creationId xmlns:a16="http://schemas.microsoft.com/office/drawing/2014/main" id="{96A83A3B-8742-677C-E151-539C379857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41445" y="356816"/>
            <a:ext cx="1376450" cy="1376450"/>
          </a:xfrm>
          <a:prstGeom prst="rect">
            <a:avLst/>
          </a:prstGeom>
        </p:spPr>
      </p:pic>
      <p:pic>
        <p:nvPicPr>
          <p:cNvPr id="28" name="Graphic 27" descr="Streamers with solid fill">
            <a:extLst>
              <a:ext uri="{FF2B5EF4-FFF2-40B4-BE49-F238E27FC236}">
                <a16:creationId xmlns:a16="http://schemas.microsoft.com/office/drawing/2014/main" id="{D68B5108-419C-F2F5-F7E0-B0452A0D41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45331" y="577458"/>
            <a:ext cx="914400" cy="914400"/>
          </a:xfrm>
          <a:prstGeom prst="rect">
            <a:avLst/>
          </a:prstGeom>
        </p:spPr>
      </p:pic>
      <p:pic>
        <p:nvPicPr>
          <p:cNvPr id="29" name="Graphic 28" descr="Streamers with solid fill">
            <a:extLst>
              <a:ext uri="{FF2B5EF4-FFF2-40B4-BE49-F238E27FC236}">
                <a16:creationId xmlns:a16="http://schemas.microsoft.com/office/drawing/2014/main" id="{BBA46E45-83B6-94DC-B39A-4C6A61E9F7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7969" y="3739842"/>
            <a:ext cx="914400" cy="914400"/>
          </a:xfrm>
          <a:prstGeom prst="rect">
            <a:avLst/>
          </a:prstGeom>
        </p:spPr>
      </p:pic>
      <p:pic>
        <p:nvPicPr>
          <p:cNvPr id="31" name="Graphic 30" descr="Balloons with solid fill">
            <a:extLst>
              <a:ext uri="{FF2B5EF4-FFF2-40B4-BE49-F238E27FC236}">
                <a16:creationId xmlns:a16="http://schemas.microsoft.com/office/drawing/2014/main" id="{2237D421-DEAC-B37D-6A41-29A65DD8E0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55568" y="2875367"/>
            <a:ext cx="1376450" cy="137645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ED01B8-A767-0584-4F69-6F48C4FAB0D4}"/>
              </a:ext>
            </a:extLst>
          </p:cNvPr>
          <p:cNvCxnSpPr/>
          <p:nvPr/>
        </p:nvCxnSpPr>
        <p:spPr>
          <a:xfrm>
            <a:off x="4896475" y="4994709"/>
            <a:ext cx="1154555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7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0DEA5-B656-A30F-F13E-83ADE5150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91B1-6CAA-F744-6E50-2D3CD2DD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Measures of Spread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7406CD-C07E-023F-63E5-4A6E7AF59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12499"/>
            <a:ext cx="9634450" cy="5002625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A birthday party has 9 attendees of the following ages: </a:t>
            </a:r>
          </a:p>
          <a:p>
            <a:pPr marL="194729" indent="0" algn="ctr">
              <a:spcBef>
                <a:spcPts val="400"/>
              </a:spcBef>
              <a:buNone/>
            </a:pPr>
            <a:r>
              <a:rPr lang="en-US" sz="3200" b="1" dirty="0"/>
              <a:t>7, 1, 3, 4, 4, 6, 3, 5, 3</a:t>
            </a:r>
            <a:endParaRPr lang="en-US" sz="800" dirty="0"/>
          </a:p>
          <a:p>
            <a:pPr>
              <a:spcBef>
                <a:spcPts val="1200"/>
              </a:spcBef>
            </a:pPr>
            <a:r>
              <a:rPr lang="en-US" sz="2400" dirty="0"/>
              <a:t>Variance and standard deviation</a:t>
            </a:r>
          </a:p>
        </p:txBody>
      </p:sp>
      <p:pic>
        <p:nvPicPr>
          <p:cNvPr id="17" name="Graphic 16" descr="Balloons with solid fill">
            <a:extLst>
              <a:ext uri="{FF2B5EF4-FFF2-40B4-BE49-F238E27FC236}">
                <a16:creationId xmlns:a16="http://schemas.microsoft.com/office/drawing/2014/main" id="{093FDD76-8DA6-18A1-80F0-A7F964F18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046" y="1595350"/>
            <a:ext cx="1376450" cy="1376450"/>
          </a:xfrm>
          <a:prstGeom prst="rect">
            <a:avLst/>
          </a:prstGeom>
        </p:spPr>
      </p:pic>
      <p:pic>
        <p:nvPicPr>
          <p:cNvPr id="19" name="Graphic 18" descr="Streamers with solid fill">
            <a:extLst>
              <a:ext uri="{FF2B5EF4-FFF2-40B4-BE49-F238E27FC236}">
                <a16:creationId xmlns:a16="http://schemas.microsoft.com/office/drawing/2014/main" id="{2F4E59F5-2EA2-C9AF-E5CA-29635CD8A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564" y="2514600"/>
            <a:ext cx="914400" cy="914400"/>
          </a:xfrm>
          <a:prstGeom prst="rect">
            <a:avLst/>
          </a:prstGeom>
        </p:spPr>
      </p:pic>
      <p:pic>
        <p:nvPicPr>
          <p:cNvPr id="24" name="Graphic 23" descr="Present with solid fill">
            <a:extLst>
              <a:ext uri="{FF2B5EF4-FFF2-40B4-BE49-F238E27FC236}">
                <a16:creationId xmlns:a16="http://schemas.microsoft.com/office/drawing/2014/main" id="{1F012AE6-C7D2-6459-3384-E75E06186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233" y="5422284"/>
            <a:ext cx="1268076" cy="1268076"/>
          </a:xfrm>
          <a:prstGeom prst="rect">
            <a:avLst/>
          </a:prstGeom>
        </p:spPr>
      </p:pic>
      <p:pic>
        <p:nvPicPr>
          <p:cNvPr id="25" name="Graphic 24" descr="Balloons with solid fill">
            <a:extLst>
              <a:ext uri="{FF2B5EF4-FFF2-40B4-BE49-F238E27FC236}">
                <a16:creationId xmlns:a16="http://schemas.microsoft.com/office/drawing/2014/main" id="{01C07688-DB87-ABDC-BC20-69DB4D21E1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7539" y="356816"/>
            <a:ext cx="1376450" cy="1376450"/>
          </a:xfrm>
          <a:prstGeom prst="rect">
            <a:avLst/>
          </a:prstGeom>
        </p:spPr>
      </p:pic>
      <p:pic>
        <p:nvPicPr>
          <p:cNvPr id="26" name="Graphic 25" descr="Balloons with solid fill">
            <a:extLst>
              <a:ext uri="{FF2B5EF4-FFF2-40B4-BE49-F238E27FC236}">
                <a16:creationId xmlns:a16="http://schemas.microsoft.com/office/drawing/2014/main" id="{1301EF09-C414-D654-E8A4-FB977E631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5625" y="336049"/>
            <a:ext cx="1376450" cy="1376450"/>
          </a:xfrm>
          <a:prstGeom prst="rect">
            <a:avLst/>
          </a:prstGeom>
        </p:spPr>
      </p:pic>
      <p:pic>
        <p:nvPicPr>
          <p:cNvPr id="28" name="Graphic 27" descr="Streamers with solid fill">
            <a:extLst>
              <a:ext uri="{FF2B5EF4-FFF2-40B4-BE49-F238E27FC236}">
                <a16:creationId xmlns:a16="http://schemas.microsoft.com/office/drawing/2014/main" id="{D9701441-F4F1-A512-A9C2-EF9AD60A8E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72607" y="587841"/>
            <a:ext cx="914400" cy="914400"/>
          </a:xfrm>
          <a:prstGeom prst="rect">
            <a:avLst/>
          </a:prstGeom>
        </p:spPr>
      </p:pic>
      <p:pic>
        <p:nvPicPr>
          <p:cNvPr id="29" name="Graphic 28" descr="Streamers with solid fill">
            <a:extLst>
              <a:ext uri="{FF2B5EF4-FFF2-40B4-BE49-F238E27FC236}">
                <a16:creationId xmlns:a16="http://schemas.microsoft.com/office/drawing/2014/main" id="{0B12ACCD-C4D8-E349-814A-2409C7DCF2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7969" y="3739842"/>
            <a:ext cx="914400" cy="914400"/>
          </a:xfrm>
          <a:prstGeom prst="rect">
            <a:avLst/>
          </a:prstGeom>
        </p:spPr>
      </p:pic>
      <p:pic>
        <p:nvPicPr>
          <p:cNvPr id="6" name="Picture 5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4CC02C33-39C7-8930-924A-7390420C57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23" y="3741374"/>
            <a:ext cx="3752877" cy="2692507"/>
          </a:xfrm>
          <a:prstGeom prst="rect">
            <a:avLst/>
          </a:prstGeom>
        </p:spPr>
      </p:pic>
      <p:pic>
        <p:nvPicPr>
          <p:cNvPr id="8" name="Picture 7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0DC53087-810F-BD9C-4D10-EE10459BDF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43" y="3549330"/>
            <a:ext cx="3752877" cy="3076597"/>
          </a:xfrm>
          <a:prstGeom prst="rect">
            <a:avLst/>
          </a:prstGeom>
        </p:spPr>
      </p:pic>
      <p:pic>
        <p:nvPicPr>
          <p:cNvPr id="3" name="Graphic 2" descr="Balloons with solid fill">
            <a:extLst>
              <a:ext uri="{FF2B5EF4-FFF2-40B4-BE49-F238E27FC236}">
                <a16:creationId xmlns:a16="http://schemas.microsoft.com/office/drawing/2014/main" id="{222014C9-A107-F1A9-9E73-240A09FECB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27539" y="4210334"/>
            <a:ext cx="1376450" cy="13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9E56-8333-A1A6-1E62-CA11763F2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4551-C236-01D0-33AB-1813D155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Measures of Spread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078A93F-832B-6CA4-BF51-770ADFECB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12499"/>
            <a:ext cx="9634450" cy="5002625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A birthday party has 9 attendees of the following ages: </a:t>
            </a:r>
          </a:p>
          <a:p>
            <a:pPr marL="194729" indent="0" algn="ctr">
              <a:spcBef>
                <a:spcPts val="400"/>
              </a:spcBef>
              <a:buNone/>
            </a:pPr>
            <a:r>
              <a:rPr lang="en-US" sz="3200" b="1" dirty="0"/>
              <a:t>7, 1, 3, 4, 4, 6, 3, 5, 3</a:t>
            </a:r>
            <a:endParaRPr lang="en-US" sz="800" dirty="0"/>
          </a:p>
          <a:p>
            <a:pPr>
              <a:spcBef>
                <a:spcPts val="1200"/>
              </a:spcBef>
            </a:pPr>
            <a:r>
              <a:rPr lang="en-US" sz="2400" dirty="0"/>
              <a:t>Interquartile range (IQR)</a:t>
            </a:r>
          </a:p>
          <a:p>
            <a:pPr>
              <a:spcBef>
                <a:spcPts val="1200"/>
              </a:spcBef>
            </a:pPr>
            <a:endParaRPr lang="en-US" sz="1200" dirty="0"/>
          </a:p>
          <a:p>
            <a:pPr>
              <a:spcBef>
                <a:spcPts val="1200"/>
              </a:spcBef>
            </a:pPr>
            <a:r>
              <a:rPr lang="en-US" sz="2400" dirty="0"/>
              <a:t>Specific criteria for outliers</a:t>
            </a:r>
          </a:p>
          <a:p>
            <a:pPr>
              <a:spcBef>
                <a:spcPts val="1200"/>
              </a:spcBef>
            </a:pPr>
            <a:endParaRPr lang="en-US" sz="1200" dirty="0"/>
          </a:p>
          <a:p>
            <a:pPr>
              <a:spcBef>
                <a:spcPts val="1200"/>
              </a:spcBef>
            </a:pPr>
            <a:r>
              <a:rPr lang="en-US" sz="2400" dirty="0"/>
              <a:t>5-number summary</a:t>
            </a:r>
          </a:p>
          <a:p>
            <a:pPr>
              <a:spcBef>
                <a:spcPts val="1200"/>
              </a:spcBef>
            </a:pPr>
            <a:endParaRPr lang="en-US" sz="1200" dirty="0"/>
          </a:p>
          <a:p>
            <a:pPr>
              <a:spcBef>
                <a:spcPts val="1200"/>
              </a:spcBef>
            </a:pPr>
            <a:r>
              <a:rPr lang="en-US" sz="2400" dirty="0"/>
              <a:t>Box plot representation</a:t>
            </a:r>
          </a:p>
        </p:txBody>
      </p:sp>
      <p:pic>
        <p:nvPicPr>
          <p:cNvPr id="17" name="Graphic 16" descr="Balloons with solid fill">
            <a:extLst>
              <a:ext uri="{FF2B5EF4-FFF2-40B4-BE49-F238E27FC236}">
                <a16:creationId xmlns:a16="http://schemas.microsoft.com/office/drawing/2014/main" id="{D76AD15F-40E6-39AC-86C5-0739C640A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046" y="1595350"/>
            <a:ext cx="1376450" cy="1376450"/>
          </a:xfrm>
          <a:prstGeom prst="rect">
            <a:avLst/>
          </a:prstGeom>
        </p:spPr>
      </p:pic>
      <p:pic>
        <p:nvPicPr>
          <p:cNvPr id="19" name="Graphic 18" descr="Streamers with solid fill">
            <a:extLst>
              <a:ext uri="{FF2B5EF4-FFF2-40B4-BE49-F238E27FC236}">
                <a16:creationId xmlns:a16="http://schemas.microsoft.com/office/drawing/2014/main" id="{C182ADE9-EFF9-5C4E-E98C-200F78A3E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8564" y="2514600"/>
            <a:ext cx="914400" cy="914400"/>
          </a:xfrm>
          <a:prstGeom prst="rect">
            <a:avLst/>
          </a:prstGeom>
        </p:spPr>
      </p:pic>
      <p:pic>
        <p:nvPicPr>
          <p:cNvPr id="24" name="Graphic 23" descr="Present with solid fill">
            <a:extLst>
              <a:ext uri="{FF2B5EF4-FFF2-40B4-BE49-F238E27FC236}">
                <a16:creationId xmlns:a16="http://schemas.microsoft.com/office/drawing/2014/main" id="{1500E37C-E184-FA6E-2B46-56E47D815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233" y="5422284"/>
            <a:ext cx="1268076" cy="1268076"/>
          </a:xfrm>
          <a:prstGeom prst="rect">
            <a:avLst/>
          </a:prstGeom>
        </p:spPr>
      </p:pic>
      <p:pic>
        <p:nvPicPr>
          <p:cNvPr id="25" name="Graphic 24" descr="Balloons with solid fill">
            <a:extLst>
              <a:ext uri="{FF2B5EF4-FFF2-40B4-BE49-F238E27FC236}">
                <a16:creationId xmlns:a16="http://schemas.microsoft.com/office/drawing/2014/main" id="{0E6C3FD5-8AC5-7CA7-EE4A-17ED0838C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7539" y="356816"/>
            <a:ext cx="1376450" cy="1376450"/>
          </a:xfrm>
          <a:prstGeom prst="rect">
            <a:avLst/>
          </a:prstGeom>
        </p:spPr>
      </p:pic>
      <p:pic>
        <p:nvPicPr>
          <p:cNvPr id="26" name="Graphic 25" descr="Balloons with solid fill">
            <a:extLst>
              <a:ext uri="{FF2B5EF4-FFF2-40B4-BE49-F238E27FC236}">
                <a16:creationId xmlns:a16="http://schemas.microsoft.com/office/drawing/2014/main" id="{81855A2A-9D74-A85A-61D1-5F99244617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5625" y="336049"/>
            <a:ext cx="1376450" cy="1376450"/>
          </a:xfrm>
          <a:prstGeom prst="rect">
            <a:avLst/>
          </a:prstGeom>
        </p:spPr>
      </p:pic>
      <p:pic>
        <p:nvPicPr>
          <p:cNvPr id="28" name="Graphic 27" descr="Streamers with solid fill">
            <a:extLst>
              <a:ext uri="{FF2B5EF4-FFF2-40B4-BE49-F238E27FC236}">
                <a16:creationId xmlns:a16="http://schemas.microsoft.com/office/drawing/2014/main" id="{FFBD6043-F596-3FE3-81C9-3BD7FE19E6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72607" y="587841"/>
            <a:ext cx="914400" cy="914400"/>
          </a:xfrm>
          <a:prstGeom prst="rect">
            <a:avLst/>
          </a:prstGeom>
        </p:spPr>
      </p:pic>
      <p:pic>
        <p:nvPicPr>
          <p:cNvPr id="29" name="Graphic 28" descr="Streamers with solid fill">
            <a:extLst>
              <a:ext uri="{FF2B5EF4-FFF2-40B4-BE49-F238E27FC236}">
                <a16:creationId xmlns:a16="http://schemas.microsoft.com/office/drawing/2014/main" id="{3E7808D4-A8A6-FD06-F16A-37DDFDCC71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7969" y="3739842"/>
            <a:ext cx="914400" cy="914400"/>
          </a:xfrm>
          <a:prstGeom prst="rect">
            <a:avLst/>
          </a:prstGeom>
        </p:spPr>
      </p:pic>
      <p:pic>
        <p:nvPicPr>
          <p:cNvPr id="1026" name="Picture 2" descr="Notes on Boxplots">
            <a:extLst>
              <a:ext uri="{FF2B5EF4-FFF2-40B4-BE49-F238E27FC236}">
                <a16:creationId xmlns:a16="http://schemas.microsoft.com/office/drawing/2014/main" id="{1A4844E3-DD4C-D48E-7E51-2BA633090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2" t="18000" r="15065" b="7122"/>
          <a:stretch>
            <a:fillRect/>
          </a:stretch>
        </p:blipFill>
        <p:spPr bwMode="auto">
          <a:xfrm rot="5400000">
            <a:off x="7524052" y="4148435"/>
            <a:ext cx="1016300" cy="35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Present with solid fill">
            <a:extLst>
              <a:ext uri="{FF2B5EF4-FFF2-40B4-BE49-F238E27FC236}">
                <a16:creationId xmlns:a16="http://schemas.microsoft.com/office/drawing/2014/main" id="{783BF2EC-44E1-5B17-841D-1CBADD35CA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70129"/>
          <a:stretch>
            <a:fillRect/>
          </a:stretch>
        </p:blipFill>
        <p:spPr>
          <a:xfrm>
            <a:off x="7193333" y="5167212"/>
            <a:ext cx="1677737" cy="501149"/>
          </a:xfrm>
          <a:prstGeom prst="rect">
            <a:avLst/>
          </a:prstGeom>
        </p:spPr>
      </p:pic>
      <p:pic>
        <p:nvPicPr>
          <p:cNvPr id="4" name="Graphic 3" descr="Balloons with solid fill">
            <a:extLst>
              <a:ext uri="{FF2B5EF4-FFF2-40B4-BE49-F238E27FC236}">
                <a16:creationId xmlns:a16="http://schemas.microsoft.com/office/drawing/2014/main" id="{0874783F-D164-EBE4-3EB0-0A9B7FDE7A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27539" y="4210334"/>
            <a:ext cx="1376450" cy="13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FEE139-D500-BF95-A8F0-5EA50CDBA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ADB9-87C9-1ACC-7A74-39D91F6A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Numerical Data and Excel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44EF8-2467-9621-136E-088F68CE7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12499"/>
            <a:ext cx="9634450" cy="5002625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…I can’t even get a decent screenshot of the data I’m giving you.</a:t>
            </a:r>
          </a:p>
          <a:p>
            <a:pPr marL="194729" indent="0">
              <a:spcBef>
                <a:spcPts val="400"/>
              </a:spcBef>
              <a:buNone/>
            </a:pPr>
            <a:endParaRPr lang="en-US" sz="2400" dirty="0"/>
          </a:p>
          <a:p>
            <a:pPr marL="194729" indent="0">
              <a:spcBef>
                <a:spcPts val="400"/>
              </a:spcBef>
              <a:buNone/>
            </a:pPr>
            <a:r>
              <a:rPr lang="en-US" sz="2400" b="1" dirty="0"/>
              <a:t>VERY USEFUL EXCEL FUNCTIONS: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E38B6-2C70-4F62-CF16-D5055F7FBDE6}"/>
              </a:ext>
            </a:extLst>
          </p:cNvPr>
          <p:cNvSpPr txBox="1"/>
          <p:nvPr/>
        </p:nvSpPr>
        <p:spPr>
          <a:xfrm>
            <a:off x="2230021" y="3517703"/>
            <a:ext cx="4195379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Mean: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AVERAGE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(data)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Nunito" pitchFamily="2" charset="0"/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Variance: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VAR.S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(data)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Nunito" pitchFamily="2" charset="0"/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Standard deviation: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STDEV.S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(data)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3A556-D3A4-E4B3-1228-66FC663F5685}"/>
              </a:ext>
            </a:extLst>
          </p:cNvPr>
          <p:cNvSpPr txBox="1"/>
          <p:nvPr/>
        </p:nvSpPr>
        <p:spPr>
          <a:xfrm>
            <a:off x="6801435" y="3517703"/>
            <a:ext cx="4134465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Minimum: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MIN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(data)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Nunito" pitchFamily="2" charset="0"/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Quartile 1: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QUARTILE.INC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(data,1)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Nunito" pitchFamily="2" charset="0"/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Median: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MEDIAN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(data)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Nunito" pitchFamily="2" charset="0"/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Quartile 3: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QUARTILE.INC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(data,3)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Nunito" pitchFamily="2" charset="0"/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Maximum: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MAX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Nunito" pitchFamily="2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30046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34631-F46A-2BF3-4349-BEA91A8D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B76F-03CB-4724-4660-04BDDC9F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Announcements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436E46-12E9-B0DB-4135-DA5C17ADF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12499"/>
            <a:ext cx="9634450" cy="5002625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000" dirty="0"/>
              <a:t>Course PSAs: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Homework 3 due </a:t>
            </a:r>
            <a:r>
              <a:rPr lang="en-US" sz="2000" b="1" dirty="0"/>
              <a:t>TODAY, Thursday 1/22 on WebAssign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Homework 4 due </a:t>
            </a:r>
            <a:r>
              <a:rPr lang="en-US" sz="2000" b="1" dirty="0"/>
              <a:t>Tuesday, 1/27 on WebAssign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IMPORTANT: </a:t>
            </a:r>
            <a:r>
              <a:rPr lang="en-US" sz="2000" dirty="0"/>
              <a:t>UCO new system issues</a:t>
            </a:r>
          </a:p>
          <a:p>
            <a:pPr marL="194729" indent="0">
              <a:spcBef>
                <a:spcPts val="400"/>
              </a:spcBef>
              <a:buNone/>
            </a:pPr>
            <a:endParaRPr lang="en-US" sz="2000" dirty="0"/>
          </a:p>
          <a:p>
            <a:pPr marL="194729" indent="0">
              <a:spcBef>
                <a:spcPts val="400"/>
              </a:spcBef>
              <a:buNone/>
            </a:pPr>
            <a:r>
              <a:rPr lang="en-US" sz="2000" dirty="0"/>
              <a:t>Warm-Up: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Think about something you might want to collect data on.  Why does it interest you?  What sorts of data would you be collecting?  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Share with a neighbor!</a:t>
            </a:r>
          </a:p>
        </p:txBody>
      </p:sp>
    </p:spTree>
    <p:extLst>
      <p:ext uri="{BB962C8B-B14F-4D97-AF65-F5344CB8AC3E}">
        <p14:creationId xmlns:p14="http://schemas.microsoft.com/office/powerpoint/2010/main" val="369734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BF68-AE02-B3A9-3B79-7B0E270B8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3D8F-579D-5B6F-E005-D5F853D7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Practice Time! True/False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F5AE7-C96A-3768-D9A4-3AADB9512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813" y="1865826"/>
            <a:ext cx="9579174" cy="4796852"/>
          </a:xfrm>
        </p:spPr>
        <p:txBody>
          <a:bodyPr>
            <a:normAutofit/>
          </a:bodyPr>
          <a:lstStyle/>
          <a:p>
            <a:pPr marL="194729" indent="0">
              <a:buNone/>
            </a:pPr>
            <a:r>
              <a:rPr lang="en-US" sz="2000" dirty="0"/>
              <a:t>Which of the following statements regarding differences between experiments and observational studies are true?</a:t>
            </a:r>
          </a:p>
          <a:p>
            <a:pPr marL="651929" indent="-457200">
              <a:spcBef>
                <a:spcPts val="400"/>
              </a:spcBef>
              <a:spcAft>
                <a:spcPts val="400"/>
              </a:spcAft>
              <a:buSzPct val="100000"/>
              <a:buFont typeface="+mj-lt"/>
              <a:buAutoNum type="alphaLcParenR"/>
            </a:pPr>
            <a:r>
              <a:rPr lang="en-US" sz="2000" dirty="0"/>
              <a:t>Experiments take place in a lab, while observational studies do not need to.</a:t>
            </a:r>
          </a:p>
          <a:p>
            <a:pPr marL="651929" indent="-457200">
              <a:spcBef>
                <a:spcPts val="400"/>
              </a:spcBef>
              <a:spcAft>
                <a:spcPts val="400"/>
              </a:spcAft>
              <a:buSzPct val="100000"/>
              <a:buFont typeface="+mj-lt"/>
              <a:buAutoNum type="alphaLcParenR"/>
            </a:pPr>
            <a:r>
              <a:rPr lang="en-US" sz="2000" dirty="0"/>
              <a:t>In an observational study we only look at what happened in the past.</a:t>
            </a:r>
          </a:p>
          <a:p>
            <a:pPr marL="651929" indent="-457200">
              <a:spcBef>
                <a:spcPts val="400"/>
              </a:spcBef>
              <a:spcAft>
                <a:spcPts val="400"/>
              </a:spcAft>
              <a:buSzPct val="100000"/>
              <a:buFont typeface="+mj-lt"/>
              <a:buAutoNum type="alphaLcParenR"/>
            </a:pPr>
            <a:r>
              <a:rPr lang="en-US" sz="2000" dirty="0"/>
              <a:t>Experiments use random assignment while observational studies do not.</a:t>
            </a:r>
          </a:p>
          <a:p>
            <a:pPr marL="651929" indent="-457200">
              <a:spcBef>
                <a:spcPts val="400"/>
              </a:spcBef>
              <a:spcAft>
                <a:spcPts val="400"/>
              </a:spcAft>
              <a:buSzPct val="100000"/>
              <a:buFont typeface="+mj-lt"/>
              <a:buAutoNum type="alphaLcParenR"/>
            </a:pPr>
            <a:r>
              <a:rPr lang="en-US" sz="2000" dirty="0"/>
              <a:t>Observational studies are completely useless since no causal inference can be made based on their findings.</a:t>
            </a:r>
          </a:p>
          <a:p>
            <a:pPr marL="651929" indent="-457200">
              <a:spcBef>
                <a:spcPts val="400"/>
              </a:spcBef>
              <a:spcAft>
                <a:spcPts val="400"/>
              </a:spcAft>
              <a:buSzPct val="100000"/>
              <a:buFont typeface="+mj-lt"/>
              <a:buAutoNum type="alphaLcParenR"/>
            </a:pPr>
            <a:r>
              <a:rPr lang="en-US" sz="2000" dirty="0"/>
              <a:t>Experiments involve active intervention or treatment, while observational studies are passive.</a:t>
            </a:r>
          </a:p>
        </p:txBody>
      </p:sp>
    </p:spTree>
    <p:extLst>
      <p:ext uri="{BB962C8B-B14F-4D97-AF65-F5344CB8AC3E}">
        <p14:creationId xmlns:p14="http://schemas.microsoft.com/office/powerpoint/2010/main" val="195269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34631-F46A-2BF3-4349-BEA91A8D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B76F-03CB-4724-4660-04BDDC9F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Numerical Data and Histograms</a:t>
            </a:r>
          </a:p>
        </p:txBody>
      </p:sp>
      <p:pic>
        <p:nvPicPr>
          <p:cNvPr id="7" name="Picture 6" descr="A number chart with numbers&#10;&#10;AI-generated content may be incorrect.">
            <a:extLst>
              <a:ext uri="{FF2B5EF4-FFF2-40B4-BE49-F238E27FC236}">
                <a16:creationId xmlns:a16="http://schemas.microsoft.com/office/drawing/2014/main" id="{D1C485EF-0D0D-7B55-F2AB-6875AA716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00" y="1733266"/>
            <a:ext cx="6665959" cy="1890180"/>
          </a:xfrm>
          <a:prstGeom prst="rect">
            <a:avLst/>
          </a:prstGeom>
        </p:spPr>
      </p:pic>
      <p:pic>
        <p:nvPicPr>
          <p:cNvPr id="9" name="Picture 8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5DF3BB0E-81F2-D833-F0EB-E4E5510C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3"/>
          <a:stretch>
            <a:fillRect/>
          </a:stretch>
        </p:blipFill>
        <p:spPr>
          <a:xfrm>
            <a:off x="4863954" y="3762650"/>
            <a:ext cx="2771033" cy="272417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97347C-FE1C-EF04-4FCA-D422F87B8D9E}"/>
              </a:ext>
            </a:extLst>
          </p:cNvPr>
          <p:cNvCxnSpPr/>
          <p:nvPr/>
        </p:nvCxnSpPr>
        <p:spPr>
          <a:xfrm>
            <a:off x="3057989" y="3762650"/>
            <a:ext cx="0" cy="151388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CB84AC-457B-D256-7FF7-44B4E5B6236A}"/>
              </a:ext>
            </a:extLst>
          </p:cNvPr>
          <p:cNvCxnSpPr/>
          <p:nvPr/>
        </p:nvCxnSpPr>
        <p:spPr>
          <a:xfrm>
            <a:off x="3042999" y="5276538"/>
            <a:ext cx="1514007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D0E7F888-3A4F-9569-D107-FFBB59DD3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54" y="3762650"/>
            <a:ext cx="6248446" cy="27241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FE366-4A2A-24F4-39AB-5641F550ACAC}"/>
              </a:ext>
            </a:extLst>
          </p:cNvPr>
          <p:cNvSpPr/>
          <p:nvPr/>
        </p:nvSpPr>
        <p:spPr>
          <a:xfrm>
            <a:off x="7634987" y="3710066"/>
            <a:ext cx="3477408" cy="2840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1361E-09DA-1B30-A956-80B184BD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4A9F-2E1E-3303-A600-6BACA589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Histograms</a:t>
            </a:r>
          </a:p>
        </p:txBody>
      </p:sp>
      <p:pic>
        <p:nvPicPr>
          <p:cNvPr id="7" name="Picture 6" descr="A number chart with numbers&#10;&#10;AI-generated content may be incorrect.">
            <a:extLst>
              <a:ext uri="{FF2B5EF4-FFF2-40B4-BE49-F238E27FC236}">
                <a16:creationId xmlns:a16="http://schemas.microsoft.com/office/drawing/2014/main" id="{320E032B-C0CD-13DF-5C7B-76366EC1B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00" y="1733266"/>
            <a:ext cx="6665959" cy="18901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0DB7D2-32C4-0757-6E72-F8D4A16B3E8E}"/>
              </a:ext>
            </a:extLst>
          </p:cNvPr>
          <p:cNvCxnSpPr/>
          <p:nvPr/>
        </p:nvCxnSpPr>
        <p:spPr>
          <a:xfrm>
            <a:off x="3057989" y="3762650"/>
            <a:ext cx="0" cy="151388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519A77-C088-388B-51B6-04A758869DD5}"/>
              </a:ext>
            </a:extLst>
          </p:cNvPr>
          <p:cNvCxnSpPr/>
          <p:nvPr/>
        </p:nvCxnSpPr>
        <p:spPr>
          <a:xfrm>
            <a:off x="3042999" y="5276538"/>
            <a:ext cx="1514007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a number of students&#10;&#10;AI-generated content may be incorrect.">
            <a:extLst>
              <a:ext uri="{FF2B5EF4-FFF2-40B4-BE49-F238E27FC236}">
                <a16:creationId xmlns:a16="http://schemas.microsoft.com/office/drawing/2014/main" id="{6BAA22C1-ED9E-E1F5-7EA7-8B1D2344B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22"/>
          <a:stretch>
            <a:fillRect/>
          </a:stretch>
        </p:blipFill>
        <p:spPr>
          <a:xfrm>
            <a:off x="4863954" y="3762650"/>
            <a:ext cx="2373796" cy="2724170"/>
          </a:xfrm>
          <a:prstGeom prst="rect">
            <a:avLst/>
          </a:prstGeom>
        </p:spPr>
      </p:pic>
      <p:pic>
        <p:nvPicPr>
          <p:cNvPr id="4" name="Picture 3" descr="A graph of a number of students&#10;&#10;AI-generated content may be incorrect.">
            <a:extLst>
              <a:ext uri="{FF2B5EF4-FFF2-40B4-BE49-F238E27FC236}">
                <a16:creationId xmlns:a16="http://schemas.microsoft.com/office/drawing/2014/main" id="{330DAE8E-B2F2-5765-EA25-91E0D8A8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54" y="3762650"/>
            <a:ext cx="5878999" cy="27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63A53-CD5A-7ACC-6501-781B49CC9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D56F-8DDB-85D7-C632-58B4C9AE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What Belongs in the Bin?</a:t>
            </a:r>
          </a:p>
        </p:txBody>
      </p:sp>
      <p:pic>
        <p:nvPicPr>
          <p:cNvPr id="6" name="Picture 5" descr="A group of blue and green bars&#10;&#10;AI-generated content may be incorrect.">
            <a:extLst>
              <a:ext uri="{FF2B5EF4-FFF2-40B4-BE49-F238E27FC236}">
                <a16:creationId xmlns:a16="http://schemas.microsoft.com/office/drawing/2014/main" id="{097CD2D6-053B-AD99-6916-7679A9EAF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359" y="1573967"/>
            <a:ext cx="7295281" cy="49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35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38EE8-E156-5F38-94B5-45543E15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F673-0B64-22B6-8034-5D196D21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Relative Frequencies</a:t>
            </a:r>
          </a:p>
        </p:txBody>
      </p:sp>
      <p:pic>
        <p:nvPicPr>
          <p:cNvPr id="4" name="Picture 3" descr="A screenshot of a number&#10;&#10;AI-generated content may be incorrect.">
            <a:extLst>
              <a:ext uri="{FF2B5EF4-FFF2-40B4-BE49-F238E27FC236}">
                <a16:creationId xmlns:a16="http://schemas.microsoft.com/office/drawing/2014/main" id="{D29A3B12-5959-822F-F41D-6EA37809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21" y="1528383"/>
            <a:ext cx="4879158" cy="2094250"/>
          </a:xfrm>
          <a:prstGeom prst="rect">
            <a:avLst/>
          </a:prstGeom>
        </p:spPr>
      </p:pic>
      <p:pic>
        <p:nvPicPr>
          <p:cNvPr id="7" name="Picture 6" descr="A comparison of blue bars&#10;&#10;AI-generated content may be incorrect.">
            <a:extLst>
              <a:ext uri="{FF2B5EF4-FFF2-40B4-BE49-F238E27FC236}">
                <a16:creationId xmlns:a16="http://schemas.microsoft.com/office/drawing/2014/main" id="{9D7E5D5B-8439-1F8B-8F4F-0C660C03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46" y="3622633"/>
            <a:ext cx="7932756" cy="30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4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70C2E-A95F-64DA-6626-D54CC0AE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A1B3-3B44-C708-CDEF-BEAEE05B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Identifying Outliers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C8854-0D37-48DD-14B5-A27B6CBA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08" y="2319039"/>
            <a:ext cx="8649784" cy="3264787"/>
          </a:xfrm>
          <a:prstGeom prst="rect">
            <a:avLst/>
          </a:prstGeom>
        </p:spPr>
      </p:pic>
      <p:pic>
        <p:nvPicPr>
          <p:cNvPr id="4" name="Picture 3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C0ED65F7-B76C-A429-AA19-E611718C3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79" y="1726337"/>
            <a:ext cx="5696707" cy="4450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DEEE88-4D30-77D9-4499-4E7CA4D6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142"/>
          <a:stretch>
            <a:fillRect/>
          </a:stretch>
        </p:blipFill>
        <p:spPr>
          <a:xfrm>
            <a:off x="476841" y="2319039"/>
            <a:ext cx="3188138" cy="3264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8C04E4-0A86-07CA-5DF1-CE9B59D9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211"/>
          <a:stretch>
            <a:fillRect/>
          </a:stretch>
        </p:blipFill>
        <p:spPr>
          <a:xfrm>
            <a:off x="9361686" y="2319039"/>
            <a:ext cx="2403653" cy="326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2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34631-F46A-2BF3-4349-BEA91A8D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B76F-03CB-4724-4660-04BDDC9F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400" y="798100"/>
            <a:ext cx="9374000" cy="935166"/>
          </a:xfrm>
        </p:spPr>
        <p:txBody>
          <a:bodyPr>
            <a:normAutofit/>
          </a:bodyPr>
          <a:lstStyle/>
          <a:p>
            <a:r>
              <a:rPr lang="en-US" sz="3600" dirty="0"/>
              <a:t>Describing Distributions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436E46-12E9-B0DB-4135-DA5C17ADF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712499"/>
            <a:ext cx="9634450" cy="5002625"/>
          </a:xfrm>
        </p:spPr>
        <p:txBody>
          <a:bodyPr>
            <a:normAutofit/>
          </a:bodyPr>
          <a:lstStyle/>
          <a:p>
            <a:pPr marL="194729" indent="0">
              <a:spcBef>
                <a:spcPts val="400"/>
              </a:spcBef>
              <a:buNone/>
            </a:pPr>
            <a:r>
              <a:rPr lang="en-US" sz="2400" dirty="0"/>
              <a:t>4 Key Characteristics: </a:t>
            </a:r>
          </a:p>
          <a:p>
            <a:pPr>
              <a:spcBef>
                <a:spcPts val="400"/>
              </a:spcBef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Shape</a:t>
            </a:r>
          </a:p>
          <a:p>
            <a:pPr>
              <a:spcBef>
                <a:spcPts val="400"/>
              </a:spcBef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Center</a:t>
            </a:r>
          </a:p>
          <a:p>
            <a:pPr>
              <a:spcBef>
                <a:spcPts val="400"/>
              </a:spcBef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Spread</a:t>
            </a:r>
          </a:p>
          <a:p>
            <a:pPr>
              <a:spcBef>
                <a:spcPts val="400"/>
              </a:spcBef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Outliers</a:t>
            </a:r>
          </a:p>
        </p:txBody>
      </p:sp>
      <p:pic>
        <p:nvPicPr>
          <p:cNvPr id="8" name="Picture 7" descr="A graph of a graph showing the growth of earthquake&#10;&#10;AI-generated content may be incorrect.">
            <a:extLst>
              <a:ext uri="{FF2B5EF4-FFF2-40B4-BE49-F238E27FC236}">
                <a16:creationId xmlns:a16="http://schemas.microsoft.com/office/drawing/2014/main" id="{AB7D5B08-B822-3926-2E84-F0CE73743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1" r="33645"/>
          <a:stretch>
            <a:fillRect/>
          </a:stretch>
        </p:blipFill>
        <p:spPr>
          <a:xfrm>
            <a:off x="7795298" y="2480296"/>
            <a:ext cx="3217931" cy="1929726"/>
          </a:xfrm>
          <a:prstGeom prst="rect">
            <a:avLst/>
          </a:prstGeom>
        </p:spPr>
      </p:pic>
      <p:pic>
        <p:nvPicPr>
          <p:cNvPr id="9" name="Picture 8" descr="A graph of a graph showing the growth of earthquake&#10;&#10;AI-generated content may be incorrect.">
            <a:extLst>
              <a:ext uri="{FF2B5EF4-FFF2-40B4-BE49-F238E27FC236}">
                <a16:creationId xmlns:a16="http://schemas.microsoft.com/office/drawing/2014/main" id="{A7110CF5-16CA-2907-F883-E226B68FD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82"/>
          <a:stretch>
            <a:fillRect/>
          </a:stretch>
        </p:blipFill>
        <p:spPr>
          <a:xfrm>
            <a:off x="7795299" y="465710"/>
            <a:ext cx="3172821" cy="192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PMA Theme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MA Theme" id="{CAD7BC13-93F8-42DD-943D-94D44EF9CC5A}" vid="{C7285DE9-EB7C-4878-A752-695D9CBDCF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APMA Theme</Template>
  <TotalTime>538</TotalTime>
  <Words>415</Words>
  <Application>Microsoft Macintosh PowerPoint</Application>
  <PresentationFormat>Widescreen</PresentationFormat>
  <Paragraphs>86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Maven Pro</vt:lpstr>
      <vt:lpstr>Nunito</vt:lpstr>
      <vt:lpstr>APMA Theme</vt:lpstr>
      <vt:lpstr>Topic 4: Examining Numerical Data</vt:lpstr>
      <vt:lpstr>Announcements</vt:lpstr>
      <vt:lpstr>Practice Time! True/False</vt:lpstr>
      <vt:lpstr>Numerical Data and Histograms</vt:lpstr>
      <vt:lpstr>Histograms</vt:lpstr>
      <vt:lpstr>What Belongs in the Bin?</vt:lpstr>
      <vt:lpstr>Relative Frequencies</vt:lpstr>
      <vt:lpstr>Identifying Outliers</vt:lpstr>
      <vt:lpstr>Describing Distributions</vt:lpstr>
      <vt:lpstr>Describing Distributions</vt:lpstr>
      <vt:lpstr>Birthday Party!</vt:lpstr>
      <vt:lpstr>Measures of Spread</vt:lpstr>
      <vt:lpstr>Measures of Spread</vt:lpstr>
      <vt:lpstr>Numerical Data and Excel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Teressa Chambers</dc:creator>
  <cp:lastModifiedBy>Reese, Taylor Barry</cp:lastModifiedBy>
  <cp:revision>1</cp:revision>
  <dcterms:created xsi:type="dcterms:W3CDTF">2025-08-26T01:23:50Z</dcterms:created>
  <dcterms:modified xsi:type="dcterms:W3CDTF">2026-02-10T01:52:40Z</dcterms:modified>
</cp:coreProperties>
</file>